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handoutMasterIdLst>
    <p:handoutMasterId r:id="rId15"/>
  </p:handoutMasterIdLst>
  <p:sldIdLst>
    <p:sldId id="256" r:id="rId2"/>
    <p:sldId id="257" r:id="rId3"/>
    <p:sldId id="258" r:id="rId4"/>
    <p:sldId id="259" r:id="rId5"/>
    <p:sldId id="260" r:id="rId6"/>
    <p:sldId id="264" r:id="rId7"/>
    <p:sldId id="265" r:id="rId8"/>
    <p:sldId id="261" r:id="rId9"/>
    <p:sldId id="268" r:id="rId10"/>
    <p:sldId id="266" r:id="rId11"/>
    <p:sldId id="269" r:id="rId12"/>
    <p:sldId id="267"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5" autoAdjust="0"/>
    <p:restoredTop sz="94660"/>
  </p:normalViewPr>
  <p:slideViewPr>
    <p:cSldViewPr snapToGrid="0" snapToObjects="1">
      <p:cViewPr>
        <p:scale>
          <a:sx n="94" d="100"/>
          <a:sy n="94" d="100"/>
        </p:scale>
        <p:origin x="-130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6E6425F-FA4D-2E4F-9E03-0ABADC0213AA}" type="datetimeFigureOut">
              <a:rPr lang="en-US" smtClean="0"/>
              <a:t>7/20/2017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1270E0-CC72-614A-BFE4-AFC4F3947E33}" type="slidenum">
              <a:rPr lang="en-US" smtClean="0"/>
              <a:t>‹#›</a:t>
            </a:fld>
            <a:endParaRPr lang="en-US"/>
          </a:p>
        </p:txBody>
      </p:sp>
    </p:spTree>
    <p:extLst>
      <p:ext uri="{BB962C8B-B14F-4D97-AF65-F5344CB8AC3E}">
        <p14:creationId xmlns:p14="http://schemas.microsoft.com/office/powerpoint/2010/main" val="949685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7D290233-0DD1-4A80-BB1E-9ADC3556DBB6}" type="datetimeFigureOut">
              <a:rPr lang="en-US" smtClean="0"/>
              <a:t>7/20/2017</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CFE4BAC9-6D41-4691-9299-18EF07EF0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D290233-0DD1-4A80-BB1E-9ADC3556DBB6}" type="datetimeFigureOut">
              <a:rPr lang="en-US" smtClean="0"/>
              <a:t>7/20/2017</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7D290233-0DD1-4A80-BB1E-9ADC3556DBB6}"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smtClean="0"/>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D290233-0DD1-4A80-BB1E-9ADC3556DBB6}"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7/20/2017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7/20/2017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7D290233-0DD1-4A80-BB1E-9ADC3556DBB6}" type="datetimeFigureOut">
              <a:rPr lang="en-US" smtClean="0"/>
              <a:t>7/20/2017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7D290233-0DD1-4A80-BB1E-9ADC3556DBB6}" type="datetimeFigureOut">
              <a:rPr lang="en-US" smtClean="0"/>
              <a:t>7/20/2017</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2754ED01-E2A0-4C1E-8E21-014B99041579}" type="slidenum">
              <a:rPr lang="en-US" smtClean="0"/>
              <a:pPr/>
              <a:t>‹#›</a:t>
            </a:fld>
            <a:endParaRPr lang="en-US" dirty="0"/>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7D290233-0DD1-4A80-BB1E-9ADC3556DBB6}" type="datetimeFigureOut">
              <a:rPr lang="en-US" smtClean="0"/>
              <a:t>7/20/2017</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CFE4BAC9-6D41-4691-9299-18EF07EF017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9463" y="1621693"/>
            <a:ext cx="7583488" cy="1766780"/>
          </a:xfrm>
        </p:spPr>
        <p:txBody>
          <a:bodyPr/>
          <a:lstStyle/>
          <a:p>
            <a:r>
              <a:rPr lang="en-US" dirty="0" smtClean="0"/>
              <a:t>GPA &amp; Graduation Requirements </a:t>
            </a:r>
            <a:endParaRPr lang="en-US" dirty="0"/>
          </a:p>
        </p:txBody>
      </p:sp>
      <p:sp>
        <p:nvSpPr>
          <p:cNvPr id="3" name="TextBox 2"/>
          <p:cNvSpPr txBox="1"/>
          <p:nvPr/>
        </p:nvSpPr>
        <p:spPr>
          <a:xfrm>
            <a:off x="5158154" y="300892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05651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Graduation Requirements </a:t>
            </a:r>
            <a:endParaRPr lang="en-US" dirty="0"/>
          </a:p>
        </p:txBody>
      </p:sp>
      <p:sp>
        <p:nvSpPr>
          <p:cNvPr id="3" name="Content Placeholder 2"/>
          <p:cNvSpPr>
            <a:spLocks noGrp="1"/>
          </p:cNvSpPr>
          <p:nvPr>
            <p:ph idx="1"/>
          </p:nvPr>
        </p:nvSpPr>
        <p:spPr>
          <a:xfrm>
            <a:off x="822959" y="1647692"/>
            <a:ext cx="7676271" cy="4995385"/>
          </a:xfrm>
        </p:spPr>
        <p:txBody>
          <a:bodyPr>
            <a:normAutofit fontScale="62500" lnSpcReduction="20000"/>
          </a:bodyPr>
          <a:lstStyle/>
          <a:p>
            <a:pPr marL="0" indent="0">
              <a:lnSpc>
                <a:spcPct val="120000"/>
              </a:lnSpc>
              <a:spcBef>
                <a:spcPts val="0"/>
              </a:spcBef>
              <a:buNone/>
            </a:pPr>
            <a:r>
              <a:rPr lang="en-US" sz="3800" b="1" dirty="0" smtClean="0"/>
              <a:t>Students need 25 Credits to Graduate:</a:t>
            </a:r>
          </a:p>
          <a:p>
            <a:pPr marL="0" indent="0">
              <a:lnSpc>
                <a:spcPct val="120000"/>
              </a:lnSpc>
              <a:spcBef>
                <a:spcPts val="0"/>
              </a:spcBef>
              <a:buNone/>
            </a:pPr>
            <a:endParaRPr lang="en-US" sz="3800" dirty="0" smtClean="0"/>
          </a:p>
          <a:p>
            <a:pPr>
              <a:lnSpc>
                <a:spcPct val="120000"/>
              </a:lnSpc>
              <a:spcBef>
                <a:spcPts val="0"/>
              </a:spcBef>
            </a:pPr>
            <a:r>
              <a:rPr lang="en-US" sz="3800" dirty="0" smtClean="0"/>
              <a:t>History 4 (World, American , US Diversity, Civics/Gov’t)</a:t>
            </a:r>
          </a:p>
          <a:p>
            <a:pPr>
              <a:lnSpc>
                <a:spcPct val="120000"/>
              </a:lnSpc>
              <a:spcBef>
                <a:spcPts val="0"/>
              </a:spcBef>
            </a:pPr>
            <a:r>
              <a:rPr lang="en-US" sz="3800" dirty="0" smtClean="0"/>
              <a:t>English 4 (English 1,2,3,4)</a:t>
            </a:r>
          </a:p>
          <a:p>
            <a:pPr>
              <a:lnSpc>
                <a:spcPct val="120000"/>
              </a:lnSpc>
              <a:spcBef>
                <a:spcPts val="0"/>
              </a:spcBef>
            </a:pPr>
            <a:r>
              <a:rPr lang="en-US" sz="3800" dirty="0" smtClean="0"/>
              <a:t>Math 4 (Algebra1, Geometry, Algebra2,ME)</a:t>
            </a:r>
          </a:p>
          <a:p>
            <a:pPr>
              <a:lnSpc>
                <a:spcPct val="120000"/>
              </a:lnSpc>
              <a:spcBef>
                <a:spcPts val="0"/>
              </a:spcBef>
            </a:pPr>
            <a:r>
              <a:rPr lang="en-US" sz="3800" dirty="0" smtClean="0"/>
              <a:t>Science 4 (Environmental, Biology, Chemistry, SE)</a:t>
            </a:r>
          </a:p>
          <a:p>
            <a:pPr>
              <a:lnSpc>
                <a:spcPct val="120000"/>
              </a:lnSpc>
              <a:spcBef>
                <a:spcPts val="0"/>
              </a:spcBef>
            </a:pPr>
            <a:r>
              <a:rPr lang="en-US" sz="3800" dirty="0" smtClean="0"/>
              <a:t>Arts and Humanities 2 (Art, Music, Computer)</a:t>
            </a:r>
          </a:p>
          <a:p>
            <a:pPr>
              <a:lnSpc>
                <a:spcPct val="120000"/>
              </a:lnSpc>
              <a:spcBef>
                <a:spcPts val="0"/>
              </a:spcBef>
            </a:pPr>
            <a:r>
              <a:rPr lang="en-US" sz="3800" dirty="0" smtClean="0"/>
              <a:t>Foreign Language 2 (Spanish)</a:t>
            </a:r>
          </a:p>
          <a:p>
            <a:pPr>
              <a:lnSpc>
                <a:spcPct val="120000"/>
              </a:lnSpc>
              <a:spcBef>
                <a:spcPts val="0"/>
              </a:spcBef>
            </a:pPr>
            <a:r>
              <a:rPr lang="en-US" sz="3800" dirty="0" smtClean="0"/>
              <a:t>Electives 3 </a:t>
            </a:r>
          </a:p>
          <a:p>
            <a:pPr>
              <a:lnSpc>
                <a:spcPct val="120000"/>
              </a:lnSpc>
              <a:spcBef>
                <a:spcPts val="0"/>
              </a:spcBef>
            </a:pPr>
            <a:r>
              <a:rPr lang="en-US" sz="3800" dirty="0" smtClean="0"/>
              <a:t>2.0 Health and Physical Education </a:t>
            </a:r>
          </a:p>
          <a:p>
            <a:endParaRPr lang="en-US" dirty="0"/>
          </a:p>
          <a:p>
            <a:endParaRPr lang="en-US" dirty="0" smtClean="0"/>
          </a:p>
          <a:p>
            <a:endParaRPr lang="en-US" dirty="0" smtClean="0"/>
          </a:p>
        </p:txBody>
      </p:sp>
    </p:spTree>
    <p:extLst>
      <p:ext uri="{BB962C8B-B14F-4D97-AF65-F5344CB8AC3E}">
        <p14:creationId xmlns:p14="http://schemas.microsoft.com/office/powerpoint/2010/main" val="2167324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College </a:t>
            </a:r>
            <a:r>
              <a:rPr lang="en-US" dirty="0" err="1" smtClean="0"/>
              <a:t>REquirements</a:t>
            </a:r>
            <a:endParaRPr lang="en-US" dirty="0"/>
          </a:p>
        </p:txBody>
      </p:sp>
      <p:sp>
        <p:nvSpPr>
          <p:cNvPr id="3" name="Content Placeholder 2"/>
          <p:cNvSpPr>
            <a:spLocks noGrp="1"/>
          </p:cNvSpPr>
          <p:nvPr>
            <p:ph idx="1"/>
          </p:nvPr>
        </p:nvSpPr>
        <p:spPr/>
        <p:txBody>
          <a:bodyPr/>
          <a:lstStyle/>
          <a:p>
            <a:pPr>
              <a:buFontTx/>
              <a:buChar char="-"/>
            </a:pPr>
            <a:r>
              <a:rPr lang="en-US" dirty="0"/>
              <a:t>All colleges have their own requirements.</a:t>
            </a:r>
          </a:p>
          <a:p>
            <a:pPr marL="457200" lvl="1" indent="0">
              <a:buNone/>
            </a:pPr>
            <a:r>
              <a:rPr lang="en-US" dirty="0"/>
              <a:t>Ex. Nursing- May require certain math and science course in high school</a:t>
            </a:r>
          </a:p>
          <a:p>
            <a:pPr marL="457200" lvl="1" indent="0">
              <a:buNone/>
            </a:pPr>
            <a:r>
              <a:rPr lang="en-US" dirty="0"/>
              <a:t>Engineering-  College may require pre </a:t>
            </a:r>
            <a:r>
              <a:rPr lang="en-US" dirty="0" err="1"/>
              <a:t>calc</a:t>
            </a:r>
            <a:endParaRPr lang="en-US" dirty="0"/>
          </a:p>
          <a:p>
            <a:pPr marL="457200" lvl="1" indent="0">
              <a:buNone/>
            </a:pPr>
            <a:r>
              <a:rPr lang="en-US" dirty="0"/>
              <a:t>Art- college may require an 20 piece minimum portfolio</a:t>
            </a:r>
          </a:p>
          <a:p>
            <a:pPr marL="457200" lvl="1" indent="0">
              <a:buNone/>
            </a:pPr>
            <a:r>
              <a:rPr lang="en-US" dirty="0"/>
              <a:t>Music/Arts/Entertainment- Auditions, Proof of years of experience</a:t>
            </a:r>
          </a:p>
          <a:p>
            <a:r>
              <a:rPr lang="en-US" dirty="0" smtClean="0"/>
              <a:t>Make sure to research colleges and visit them starting now into the summer.  Better to come into your senior year with a choices then no idea what you want to do.</a:t>
            </a:r>
            <a:endParaRPr lang="en-US" dirty="0"/>
          </a:p>
        </p:txBody>
      </p:sp>
    </p:spTree>
    <p:extLst>
      <p:ext uri="{BB962C8B-B14F-4D97-AF65-F5344CB8AC3E}">
        <p14:creationId xmlns:p14="http://schemas.microsoft.com/office/powerpoint/2010/main" val="3612571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9462" y="1094162"/>
            <a:ext cx="7856537" cy="5275384"/>
          </a:xfrm>
        </p:spPr>
        <p:txBody>
          <a:bodyPr>
            <a:normAutofit fontScale="92500" lnSpcReduction="10000"/>
          </a:bodyPr>
          <a:lstStyle/>
          <a:p>
            <a:pPr marL="0" indent="0">
              <a:buNone/>
            </a:pPr>
            <a:endParaRPr lang="en-US" dirty="0" smtClean="0"/>
          </a:p>
          <a:p>
            <a:r>
              <a:rPr lang="en-US" sz="2800" dirty="0" smtClean="0"/>
              <a:t>Passed Class= Earned Credit </a:t>
            </a:r>
          </a:p>
          <a:p>
            <a:pPr lvl="2">
              <a:buFont typeface="Arial"/>
              <a:buChar char="•"/>
            </a:pPr>
            <a:r>
              <a:rPr lang="en-US" sz="2800" dirty="0" smtClean="0"/>
              <a:t>Need 25 Earned Credits to Graduate </a:t>
            </a:r>
          </a:p>
          <a:p>
            <a:r>
              <a:rPr lang="en-US" sz="2800" dirty="0" smtClean="0"/>
              <a:t>Failed Class= Credit that will need to be made up in order to graduate </a:t>
            </a:r>
          </a:p>
          <a:p>
            <a:pPr lvl="1"/>
            <a:r>
              <a:rPr lang="en-US" sz="2600" dirty="0" smtClean="0"/>
              <a:t>Keystone Credit Recovery</a:t>
            </a:r>
          </a:p>
          <a:p>
            <a:pPr lvl="2"/>
            <a:r>
              <a:rPr lang="en-US" sz="2400" dirty="0" smtClean="0"/>
              <a:t>Order form signed by parent and sent to Keystone</a:t>
            </a:r>
          </a:p>
          <a:p>
            <a:pPr lvl="2"/>
            <a:r>
              <a:rPr lang="en-US" sz="2400" dirty="0" smtClean="0"/>
              <a:t>Packet /Online course starts certain date, needs to be completed and returned to Keystone by certain date</a:t>
            </a:r>
          </a:p>
          <a:p>
            <a:pPr lvl="2"/>
            <a:r>
              <a:rPr lang="en-US" sz="2400" dirty="0" smtClean="0"/>
              <a:t>Prices ranging from 117$ to 155$</a:t>
            </a:r>
          </a:p>
          <a:p>
            <a:r>
              <a:rPr lang="en-US" sz="2800" dirty="0" smtClean="0"/>
              <a:t>Every class that is on your roster is a class that you need in order to graduate. </a:t>
            </a:r>
            <a:endParaRPr lang="en-US" sz="2800" dirty="0"/>
          </a:p>
        </p:txBody>
      </p:sp>
      <p:sp>
        <p:nvSpPr>
          <p:cNvPr id="5" name="Title 1"/>
          <p:cNvSpPr>
            <a:spLocks noGrp="1"/>
          </p:cNvSpPr>
          <p:nvPr>
            <p:ph type="title"/>
          </p:nvPr>
        </p:nvSpPr>
        <p:spPr>
          <a:xfrm>
            <a:off x="779463" y="62753"/>
            <a:ext cx="7583488" cy="1283167"/>
          </a:xfrm>
        </p:spPr>
        <p:txBody>
          <a:bodyPr>
            <a:normAutofit/>
          </a:bodyPr>
          <a:lstStyle/>
          <a:p>
            <a:r>
              <a:rPr lang="en-US" dirty="0" smtClean="0"/>
              <a:t>REMEMBER</a:t>
            </a:r>
            <a:endParaRPr lang="en-US" dirty="0"/>
          </a:p>
        </p:txBody>
      </p:sp>
    </p:spTree>
    <p:extLst>
      <p:ext uri="{BB962C8B-B14F-4D97-AF65-F5344CB8AC3E}">
        <p14:creationId xmlns:p14="http://schemas.microsoft.com/office/powerpoint/2010/main" val="41509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977900"/>
            <a:ext cx="9144000" cy="4889500"/>
          </a:xfrm>
          <a:prstGeom prst="rect">
            <a:avLst/>
          </a:prstGeom>
        </p:spPr>
      </p:pic>
    </p:spTree>
    <p:extLst>
      <p:ext uri="{BB962C8B-B14F-4D97-AF65-F5344CB8AC3E}">
        <p14:creationId xmlns:p14="http://schemas.microsoft.com/office/powerpoint/2010/main" val="2414696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 </a:t>
            </a:r>
            <a:endParaRPr lang="en-US" dirty="0"/>
          </a:p>
        </p:txBody>
      </p:sp>
      <p:sp>
        <p:nvSpPr>
          <p:cNvPr id="3" name="Content Placeholder 2"/>
          <p:cNvSpPr>
            <a:spLocks noGrp="1"/>
          </p:cNvSpPr>
          <p:nvPr>
            <p:ph idx="1"/>
          </p:nvPr>
        </p:nvSpPr>
        <p:spPr/>
        <p:txBody>
          <a:bodyPr>
            <a:noAutofit/>
          </a:bodyPr>
          <a:lstStyle/>
          <a:p>
            <a:r>
              <a:rPr lang="en-US" sz="2800" b="1" dirty="0" smtClean="0"/>
              <a:t>Grade Point Average</a:t>
            </a:r>
            <a:endParaRPr lang="en-US" b="1" dirty="0" smtClean="0"/>
          </a:p>
          <a:p>
            <a:r>
              <a:rPr lang="en-US" sz="2800" u="sng" dirty="0" smtClean="0"/>
              <a:t>Definition</a:t>
            </a:r>
            <a:r>
              <a:rPr lang="en-US" sz="2800" dirty="0" smtClean="0"/>
              <a:t> </a:t>
            </a:r>
          </a:p>
          <a:p>
            <a:pPr lvl="1"/>
            <a:r>
              <a:rPr lang="en-US" sz="3200" dirty="0" smtClean="0"/>
              <a:t>A measure of a student’s academic achievement at a high school or college/university; calculated by dividing the total number of grade points received by the total number attempted.  </a:t>
            </a:r>
            <a:endParaRPr lang="en-US" sz="3200" dirty="0"/>
          </a:p>
        </p:txBody>
      </p:sp>
    </p:spTree>
    <p:extLst>
      <p:ext uri="{BB962C8B-B14F-4D97-AF65-F5344CB8AC3E}">
        <p14:creationId xmlns:p14="http://schemas.microsoft.com/office/powerpoint/2010/main" val="211312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Letter/Percent/4.0 Scale </a:t>
            </a:r>
            <a:endParaRPr lang="en-US" dirty="0"/>
          </a:p>
        </p:txBody>
      </p:sp>
      <p:pic>
        <p:nvPicPr>
          <p:cNvPr id="1026" name="Picture 2"/>
          <p:cNvPicPr>
            <a:picLocks noGrp="1" noChangeAspect="1" noChangeArrowheads="1"/>
          </p:cNvPicPr>
          <p:nvPr>
            <p:ph sz="half" idx="1"/>
          </p:nvPr>
        </p:nvPicPr>
        <p:blipFill>
          <a:blip r:embed="rId2" cstate="email">
            <a:extLst>
              <a:ext uri="{28A0092B-C50C-407E-A947-70E740481C1C}">
                <a14:useLocalDpi xmlns:a14="http://schemas.microsoft.com/office/drawing/2010/main" val="0"/>
              </a:ext>
            </a:extLst>
          </a:blip>
          <a:srcRect/>
          <a:stretch>
            <a:fillRect/>
          </a:stretch>
        </p:blipFill>
        <p:spPr bwMode="auto">
          <a:xfrm>
            <a:off x="73292" y="1620570"/>
            <a:ext cx="8864468" cy="4476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0888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you calculate GPA? </a:t>
            </a:r>
            <a:endParaRPr lang="en-US" dirty="0"/>
          </a:p>
        </p:txBody>
      </p:sp>
      <p:sp>
        <p:nvSpPr>
          <p:cNvPr id="6" name="Text Placeholder 5"/>
          <p:cNvSpPr>
            <a:spLocks noGrp="1"/>
          </p:cNvSpPr>
          <p:nvPr>
            <p:ph type="body" idx="1"/>
          </p:nvPr>
        </p:nvSpPr>
        <p:spPr>
          <a:xfrm>
            <a:off x="271475" y="1524000"/>
            <a:ext cx="3566160" cy="838200"/>
          </a:xfrm>
        </p:spPr>
        <p:txBody>
          <a:bodyPr/>
          <a:lstStyle/>
          <a:p>
            <a:r>
              <a:rPr lang="en-US" dirty="0" smtClean="0"/>
              <a:t>Letter Worth </a:t>
            </a:r>
            <a:endParaRPr lang="en-US" dirty="0"/>
          </a:p>
        </p:txBody>
      </p:sp>
      <p:sp>
        <p:nvSpPr>
          <p:cNvPr id="4" name="Content Placeholder 3"/>
          <p:cNvSpPr>
            <a:spLocks noGrp="1"/>
          </p:cNvSpPr>
          <p:nvPr>
            <p:ph sz="half" idx="2"/>
          </p:nvPr>
        </p:nvSpPr>
        <p:spPr/>
        <p:txBody>
          <a:bodyPr>
            <a:normAutofit/>
          </a:bodyPr>
          <a:lstStyle/>
          <a:p>
            <a:r>
              <a:rPr lang="en-US" sz="2400" dirty="0" smtClean="0"/>
              <a:t>A+ = 4 Points</a:t>
            </a:r>
          </a:p>
          <a:p>
            <a:r>
              <a:rPr lang="en-US" sz="2400" dirty="0" smtClean="0"/>
              <a:t>B = 3 Points</a:t>
            </a:r>
          </a:p>
          <a:p>
            <a:r>
              <a:rPr lang="en-US" sz="2400" dirty="0" smtClean="0"/>
              <a:t>C = 2 Points</a:t>
            </a:r>
          </a:p>
          <a:p>
            <a:r>
              <a:rPr lang="en-US" sz="2400" dirty="0" smtClean="0"/>
              <a:t>D = 1 Point </a:t>
            </a:r>
          </a:p>
          <a:p>
            <a:r>
              <a:rPr lang="en-US" sz="2400" dirty="0" smtClean="0"/>
              <a:t>F = 0 </a:t>
            </a:r>
            <a:endParaRPr lang="en-US" sz="2400" dirty="0"/>
          </a:p>
        </p:txBody>
      </p:sp>
      <p:sp>
        <p:nvSpPr>
          <p:cNvPr id="8" name="Content Placeholder 7"/>
          <p:cNvSpPr>
            <a:spLocks noGrp="1"/>
          </p:cNvSpPr>
          <p:nvPr>
            <p:ph sz="quarter" idx="4"/>
          </p:nvPr>
        </p:nvSpPr>
        <p:spPr>
          <a:xfrm>
            <a:off x="4493846" y="1524000"/>
            <a:ext cx="3869105" cy="4602161"/>
          </a:xfrm>
        </p:spPr>
        <p:txBody>
          <a:bodyPr>
            <a:normAutofit/>
          </a:bodyPr>
          <a:lstStyle/>
          <a:p>
            <a:pPr marL="457200" indent="-457200">
              <a:buFont typeface="+mj-lt"/>
              <a:buAutoNum type="arabicPeriod"/>
            </a:pPr>
            <a:r>
              <a:rPr lang="en-US" sz="2400" dirty="0" smtClean="0"/>
              <a:t>Add the total amount points earned for each letter grade. </a:t>
            </a:r>
          </a:p>
          <a:p>
            <a:pPr marL="636588" lvl="1" indent="-400050">
              <a:buFont typeface="+mj-lt"/>
              <a:buAutoNum type="romanUcPeriod"/>
            </a:pPr>
            <a:r>
              <a:rPr lang="en-US" sz="2400" dirty="0" smtClean="0"/>
              <a:t>A +, A+,  C, B, C </a:t>
            </a:r>
          </a:p>
          <a:p>
            <a:pPr marL="636588" lvl="1" indent="-400050">
              <a:buFont typeface="+mj-lt"/>
              <a:buAutoNum type="romanUcPeriod"/>
            </a:pPr>
            <a:r>
              <a:rPr lang="en-US" sz="2400" dirty="0" smtClean="0"/>
              <a:t>4+4+2+3+2=15</a:t>
            </a:r>
          </a:p>
          <a:p>
            <a:pPr marL="457200" indent="-457200">
              <a:buFont typeface="+mj-lt"/>
              <a:buAutoNum type="arabicPeriod"/>
            </a:pPr>
            <a:r>
              <a:rPr lang="en-US" sz="2400" dirty="0" smtClean="0"/>
              <a:t>Divide the total points by the number of classes taken. </a:t>
            </a:r>
          </a:p>
          <a:p>
            <a:pPr marL="457200" indent="-457200">
              <a:buFont typeface="+mj-lt"/>
              <a:buAutoNum type="arabicPeriod"/>
            </a:pPr>
            <a:r>
              <a:rPr lang="en-US" sz="2400" dirty="0" smtClean="0"/>
              <a:t>15/5=3        GPA=3.0 </a:t>
            </a:r>
          </a:p>
          <a:p>
            <a:pPr marL="457200" indent="-457200">
              <a:buFont typeface="+mj-lt"/>
              <a:buAutoNum type="arabicPeriod"/>
            </a:pPr>
            <a:endParaRPr lang="en-US" sz="2400" dirty="0"/>
          </a:p>
        </p:txBody>
      </p:sp>
    </p:spTree>
    <p:extLst>
      <p:ext uri="{BB962C8B-B14F-4D97-AF65-F5344CB8AC3E}">
        <p14:creationId xmlns:p14="http://schemas.microsoft.com/office/powerpoint/2010/main" val="633793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Example </a:t>
            </a:r>
            <a:endParaRPr lang="en-US" dirty="0"/>
          </a:p>
        </p:txBody>
      </p:sp>
      <p:sp>
        <p:nvSpPr>
          <p:cNvPr id="8" name="Content Placeholder 7"/>
          <p:cNvSpPr>
            <a:spLocks noGrp="1"/>
          </p:cNvSpPr>
          <p:nvPr>
            <p:ph sz="half" idx="1"/>
          </p:nvPr>
        </p:nvSpPr>
        <p:spPr>
          <a:xfrm>
            <a:off x="779462" y="1438040"/>
            <a:ext cx="3714383" cy="5029200"/>
          </a:xfrm>
        </p:spPr>
        <p:txBody>
          <a:bodyPr>
            <a:noAutofit/>
          </a:bodyPr>
          <a:lstStyle/>
          <a:p>
            <a:r>
              <a:rPr lang="en-US" sz="2600" dirty="0" smtClean="0"/>
              <a:t>Jenny’s most recent report card:</a:t>
            </a:r>
          </a:p>
          <a:p>
            <a:pPr lvl="1"/>
            <a:r>
              <a:rPr lang="en-US" sz="2600" dirty="0" smtClean="0"/>
              <a:t>Math - A+</a:t>
            </a:r>
          </a:p>
          <a:p>
            <a:pPr lvl="1"/>
            <a:r>
              <a:rPr lang="en-US" sz="2600" dirty="0" smtClean="0"/>
              <a:t>English - B</a:t>
            </a:r>
          </a:p>
          <a:p>
            <a:pPr lvl="1"/>
            <a:r>
              <a:rPr lang="en-US" sz="2600" dirty="0" smtClean="0"/>
              <a:t>Science - B</a:t>
            </a:r>
          </a:p>
          <a:p>
            <a:pPr lvl="1"/>
            <a:r>
              <a:rPr lang="en-US" sz="2600" dirty="0" smtClean="0"/>
              <a:t>History - C </a:t>
            </a:r>
          </a:p>
          <a:p>
            <a:pPr lvl="1"/>
            <a:r>
              <a:rPr lang="en-US" sz="2600" dirty="0" smtClean="0"/>
              <a:t>Art – A+</a:t>
            </a:r>
          </a:p>
          <a:p>
            <a:pPr lvl="1"/>
            <a:r>
              <a:rPr lang="en-US" sz="2600" dirty="0" smtClean="0"/>
              <a:t>Gym – B</a:t>
            </a:r>
          </a:p>
          <a:p>
            <a:pPr marL="350838" lvl="1" indent="0">
              <a:buNone/>
            </a:pPr>
            <a:r>
              <a:rPr lang="en-US" sz="2600" dirty="0" smtClean="0"/>
              <a:t>     4+3+3+2+4+3= 19</a:t>
            </a:r>
          </a:p>
          <a:p>
            <a:pPr marL="350838" lvl="1" indent="0">
              <a:buNone/>
            </a:pPr>
            <a:r>
              <a:rPr lang="en-US" sz="2600" dirty="0" smtClean="0"/>
              <a:t>     19/6(# of classes )</a:t>
            </a:r>
          </a:p>
          <a:p>
            <a:pPr marL="350838" lvl="1" indent="0">
              <a:buNone/>
            </a:pPr>
            <a:r>
              <a:rPr lang="en-US" sz="2600" dirty="0" smtClean="0"/>
              <a:t>GPA = 3.2  (B) </a:t>
            </a:r>
          </a:p>
        </p:txBody>
      </p:sp>
      <p:sp>
        <p:nvSpPr>
          <p:cNvPr id="9" name="Content Placeholder 8"/>
          <p:cNvSpPr>
            <a:spLocks noGrp="1"/>
          </p:cNvSpPr>
          <p:nvPr>
            <p:ph sz="half" idx="2"/>
          </p:nvPr>
        </p:nvSpPr>
        <p:spPr>
          <a:xfrm>
            <a:off x="4796790" y="1424072"/>
            <a:ext cx="3917363" cy="5414390"/>
          </a:xfrm>
        </p:spPr>
        <p:txBody>
          <a:bodyPr>
            <a:normAutofit fontScale="92500" lnSpcReduction="10000"/>
          </a:bodyPr>
          <a:lstStyle/>
          <a:p>
            <a:pPr>
              <a:lnSpc>
                <a:spcPct val="110000"/>
              </a:lnSpc>
            </a:pPr>
            <a:r>
              <a:rPr lang="en-US" sz="2800" dirty="0" smtClean="0"/>
              <a:t>Chris’s most recent report card:</a:t>
            </a:r>
          </a:p>
          <a:p>
            <a:pPr lvl="1">
              <a:lnSpc>
                <a:spcPct val="110000"/>
              </a:lnSpc>
            </a:pPr>
            <a:r>
              <a:rPr lang="en-US" sz="2800" dirty="0" smtClean="0"/>
              <a:t>Math – A+</a:t>
            </a:r>
            <a:endParaRPr lang="en-US" sz="2800" dirty="0"/>
          </a:p>
          <a:p>
            <a:pPr lvl="1">
              <a:lnSpc>
                <a:spcPct val="110000"/>
              </a:lnSpc>
            </a:pPr>
            <a:r>
              <a:rPr lang="en-US" sz="2800" dirty="0"/>
              <a:t>English- </a:t>
            </a:r>
            <a:r>
              <a:rPr lang="en-US" sz="2800" dirty="0" smtClean="0"/>
              <a:t>B</a:t>
            </a:r>
            <a:endParaRPr lang="en-US" sz="2800" dirty="0"/>
          </a:p>
          <a:p>
            <a:pPr lvl="1">
              <a:lnSpc>
                <a:spcPct val="110000"/>
              </a:lnSpc>
            </a:pPr>
            <a:r>
              <a:rPr lang="en-US" sz="2800" dirty="0"/>
              <a:t>Science- </a:t>
            </a:r>
            <a:r>
              <a:rPr lang="en-US" sz="2800" dirty="0" smtClean="0"/>
              <a:t>B</a:t>
            </a:r>
            <a:endParaRPr lang="en-US" sz="2800" dirty="0"/>
          </a:p>
          <a:p>
            <a:pPr lvl="1">
              <a:lnSpc>
                <a:spcPct val="110000"/>
              </a:lnSpc>
            </a:pPr>
            <a:r>
              <a:rPr lang="en-US" sz="2800" dirty="0"/>
              <a:t>History- </a:t>
            </a:r>
            <a:r>
              <a:rPr lang="en-US" sz="2800" dirty="0" smtClean="0"/>
              <a:t>C</a:t>
            </a:r>
            <a:endParaRPr lang="en-US" sz="2800" dirty="0"/>
          </a:p>
          <a:p>
            <a:pPr lvl="1">
              <a:lnSpc>
                <a:spcPct val="110000"/>
              </a:lnSpc>
            </a:pPr>
            <a:r>
              <a:rPr lang="en-US" sz="2800" dirty="0" smtClean="0"/>
              <a:t>Art – A+</a:t>
            </a:r>
            <a:endParaRPr lang="en-US" sz="2800" dirty="0"/>
          </a:p>
          <a:p>
            <a:pPr lvl="1">
              <a:lnSpc>
                <a:spcPct val="110000"/>
              </a:lnSpc>
            </a:pPr>
            <a:r>
              <a:rPr lang="en-US" sz="2800" dirty="0" smtClean="0"/>
              <a:t>Gym - F</a:t>
            </a:r>
            <a:endParaRPr lang="en-US" sz="2800" dirty="0"/>
          </a:p>
          <a:p>
            <a:pPr marL="350838" lvl="1" indent="0">
              <a:lnSpc>
                <a:spcPct val="110000"/>
              </a:lnSpc>
              <a:buNone/>
            </a:pPr>
            <a:r>
              <a:rPr lang="en-US" sz="2800" dirty="0" smtClean="0"/>
              <a:t>    4</a:t>
            </a:r>
            <a:r>
              <a:rPr lang="en-US" sz="2800" dirty="0"/>
              <a:t>+3+3+2+4</a:t>
            </a:r>
            <a:r>
              <a:rPr lang="en-US" sz="2800" dirty="0" smtClean="0"/>
              <a:t>+0= 16</a:t>
            </a:r>
            <a:endParaRPr lang="en-US" sz="2800" dirty="0"/>
          </a:p>
          <a:p>
            <a:pPr marL="350838" lvl="1" indent="0">
              <a:lnSpc>
                <a:spcPct val="110000"/>
              </a:lnSpc>
              <a:buNone/>
            </a:pPr>
            <a:r>
              <a:rPr lang="en-US" sz="2800" dirty="0" smtClean="0"/>
              <a:t>    16/</a:t>
            </a:r>
            <a:r>
              <a:rPr lang="en-US" sz="2800" dirty="0"/>
              <a:t>6(# of classes )</a:t>
            </a:r>
          </a:p>
          <a:p>
            <a:pPr marL="350838" lvl="1" indent="0">
              <a:lnSpc>
                <a:spcPct val="110000"/>
              </a:lnSpc>
              <a:buNone/>
            </a:pPr>
            <a:r>
              <a:rPr lang="en-US" sz="2800" dirty="0"/>
              <a:t>GPA = </a:t>
            </a:r>
            <a:r>
              <a:rPr lang="en-US" sz="2800" dirty="0" smtClean="0"/>
              <a:t>2.6  (C +) </a:t>
            </a:r>
            <a:endParaRPr lang="en-US" sz="2800" dirty="0"/>
          </a:p>
          <a:p>
            <a:endParaRPr lang="en-US" dirty="0"/>
          </a:p>
        </p:txBody>
      </p:sp>
    </p:spTree>
    <p:extLst>
      <p:ext uri="{BB962C8B-B14F-4D97-AF65-F5344CB8AC3E}">
        <p14:creationId xmlns:p14="http://schemas.microsoft.com/office/powerpoint/2010/main" val="1668218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GPA &amp; FINAL GRADES		</a:t>
            </a:r>
            <a:endParaRPr lang="en-US" dirty="0"/>
          </a:p>
        </p:txBody>
      </p:sp>
      <p:sp>
        <p:nvSpPr>
          <p:cNvPr id="4" name="Content Placeholder 3"/>
          <p:cNvSpPr>
            <a:spLocks noGrp="1"/>
          </p:cNvSpPr>
          <p:nvPr>
            <p:ph idx="1"/>
          </p:nvPr>
        </p:nvSpPr>
        <p:spPr>
          <a:xfrm>
            <a:off x="779463" y="1711572"/>
            <a:ext cx="7583488" cy="4297363"/>
          </a:xfrm>
        </p:spPr>
        <p:txBody>
          <a:bodyPr>
            <a:noAutofit/>
          </a:bodyPr>
          <a:lstStyle/>
          <a:p>
            <a:r>
              <a:rPr lang="en-US" sz="2600" dirty="0" smtClean="0"/>
              <a:t>Your GPA is based on your final grades each year.  During the school year there are four quarters.  Your grade from each quarter is used to calculate your average for a course.  This average is your final grade, and the grade that appears on your high school transcript, and the grade that is used to calculate your GPA.</a:t>
            </a:r>
          </a:p>
          <a:p>
            <a:r>
              <a:rPr lang="en-US" sz="2600" dirty="0" smtClean="0"/>
              <a:t>Since your  GPA is based on your final grades, your GPA does not change at the end of each quarter.  Your GPA only officially changes at the end of each year.</a:t>
            </a:r>
            <a:endParaRPr lang="en-US" sz="2600" dirty="0"/>
          </a:p>
        </p:txBody>
      </p:sp>
    </p:spTree>
    <p:extLst>
      <p:ext uri="{BB962C8B-B14F-4D97-AF65-F5344CB8AC3E}">
        <p14:creationId xmlns:p14="http://schemas.microsoft.com/office/powerpoint/2010/main" val="3032566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your quarter grades are important</a:t>
            </a:r>
            <a:endParaRPr lang="en-US" dirty="0"/>
          </a:p>
        </p:txBody>
      </p:sp>
      <p:sp>
        <p:nvSpPr>
          <p:cNvPr id="3" name="Content Placeholder 2"/>
          <p:cNvSpPr>
            <a:spLocks noGrp="1"/>
          </p:cNvSpPr>
          <p:nvPr>
            <p:ph idx="1"/>
          </p:nvPr>
        </p:nvSpPr>
        <p:spPr>
          <a:xfrm>
            <a:off x="822959" y="1530464"/>
            <a:ext cx="7695809" cy="4897690"/>
          </a:xfrm>
        </p:spPr>
        <p:txBody>
          <a:bodyPr>
            <a:noAutofit/>
          </a:bodyPr>
          <a:lstStyle/>
          <a:p>
            <a:r>
              <a:rPr lang="en-US" b="1" dirty="0" smtClean="0"/>
              <a:t>Since your final grade is an average of your grades each quarter, your quarter grades are very important.</a:t>
            </a:r>
            <a:endParaRPr lang="en-US" b="1" dirty="0"/>
          </a:p>
          <a:p>
            <a:r>
              <a:rPr lang="en-US" sz="2000" b="1" dirty="0" smtClean="0"/>
              <a:t>Example:</a:t>
            </a:r>
          </a:p>
          <a:p>
            <a:r>
              <a:rPr lang="en-US" sz="2000" b="1" dirty="0"/>
              <a:t> </a:t>
            </a:r>
            <a:r>
              <a:rPr lang="en-US" sz="2000" b="1" dirty="0" smtClean="0"/>
              <a:t>Jenny’s Math Grade:		Chris’ Math Grade:</a:t>
            </a:r>
          </a:p>
          <a:p>
            <a:r>
              <a:rPr lang="en-US" sz="2000" b="1" dirty="0"/>
              <a:t> </a:t>
            </a:r>
            <a:r>
              <a:rPr lang="en-US" sz="2000" b="1" dirty="0" smtClean="0"/>
              <a:t>  Quarter 1: 90 (A)</a:t>
            </a:r>
            <a:r>
              <a:rPr lang="en-US" sz="2000" b="1" dirty="0"/>
              <a:t>	</a:t>
            </a:r>
            <a:r>
              <a:rPr lang="en-US" sz="2000" b="1" dirty="0" smtClean="0"/>
              <a:t>		Quarter 1: 50 (F)</a:t>
            </a:r>
          </a:p>
          <a:p>
            <a:r>
              <a:rPr lang="en-US" sz="2000" b="1" dirty="0"/>
              <a:t> </a:t>
            </a:r>
            <a:r>
              <a:rPr lang="en-US" sz="2000" b="1" dirty="0" smtClean="0"/>
              <a:t>  Quarter 2:  87 (B)	</a:t>
            </a:r>
            <a:r>
              <a:rPr lang="en-US" sz="2000" b="1" dirty="0"/>
              <a:t>	</a:t>
            </a:r>
            <a:r>
              <a:rPr lang="en-US" sz="2000" b="1" dirty="0" smtClean="0"/>
              <a:t>	Quarter 2: 65 (D)</a:t>
            </a:r>
          </a:p>
          <a:p>
            <a:r>
              <a:rPr lang="en-US" sz="2000" b="1" dirty="0"/>
              <a:t> </a:t>
            </a:r>
            <a:r>
              <a:rPr lang="en-US" sz="2000" b="1" dirty="0" smtClean="0"/>
              <a:t>  Quarter 3: 87 (B)</a:t>
            </a:r>
            <a:r>
              <a:rPr lang="en-US" sz="2000" b="1" dirty="0"/>
              <a:t>	</a:t>
            </a:r>
            <a:r>
              <a:rPr lang="en-US" sz="2000" b="1" dirty="0" smtClean="0"/>
              <a:t>		Quarter 3:  70 (C)</a:t>
            </a:r>
          </a:p>
          <a:p>
            <a:r>
              <a:rPr lang="en-US" sz="2000" b="1" dirty="0"/>
              <a:t> </a:t>
            </a:r>
            <a:r>
              <a:rPr lang="en-US" sz="2000" b="1" dirty="0" smtClean="0"/>
              <a:t>  Quarter 4: 90 (A)</a:t>
            </a:r>
            <a:r>
              <a:rPr lang="en-US" sz="2000" b="1" dirty="0"/>
              <a:t>	</a:t>
            </a:r>
            <a:r>
              <a:rPr lang="en-US" sz="2000" b="1" dirty="0" smtClean="0"/>
              <a:t>		Quarter 4: 70 (C)</a:t>
            </a:r>
          </a:p>
          <a:p>
            <a:r>
              <a:rPr lang="en-US" sz="2000" b="1" dirty="0"/>
              <a:t> </a:t>
            </a:r>
            <a:r>
              <a:rPr lang="en-US" sz="2000" b="1" dirty="0" smtClean="0"/>
              <a:t>  Final Grade: 88.5  (B)		 </a:t>
            </a:r>
            <a:r>
              <a:rPr lang="en-US" sz="2000" b="1" dirty="0"/>
              <a:t> </a:t>
            </a:r>
            <a:r>
              <a:rPr lang="en-US" sz="2000" b="1" dirty="0" smtClean="0"/>
              <a:t>Final Grade: 63.75 (F)</a:t>
            </a:r>
          </a:p>
          <a:p>
            <a:endParaRPr lang="en-US" sz="2000" dirty="0"/>
          </a:p>
        </p:txBody>
      </p:sp>
    </p:spTree>
    <p:extLst>
      <p:ext uri="{BB962C8B-B14F-4D97-AF65-F5344CB8AC3E}">
        <p14:creationId xmlns:p14="http://schemas.microsoft.com/office/powerpoint/2010/main" val="1715288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Local College Requirements </a:t>
            </a:r>
            <a:endParaRPr lang="en-US" dirty="0"/>
          </a:p>
        </p:txBody>
      </p:sp>
      <p:sp>
        <p:nvSpPr>
          <p:cNvPr id="6" name="Content Placeholder 5"/>
          <p:cNvSpPr>
            <a:spLocks noGrp="1"/>
          </p:cNvSpPr>
          <p:nvPr>
            <p:ph sz="half" idx="1"/>
          </p:nvPr>
        </p:nvSpPr>
        <p:spPr>
          <a:xfrm>
            <a:off x="117245" y="1598230"/>
            <a:ext cx="5294905" cy="5051865"/>
          </a:xfrm>
        </p:spPr>
        <p:txBody>
          <a:bodyPr>
            <a:normAutofit fontScale="25000" lnSpcReduction="20000"/>
          </a:bodyPr>
          <a:lstStyle/>
          <a:p>
            <a:pPr marL="457200" indent="0">
              <a:lnSpc>
                <a:spcPct val="120000"/>
              </a:lnSpc>
              <a:spcBef>
                <a:spcPts val="0"/>
              </a:spcBef>
              <a:buFont typeface="Arial"/>
              <a:buChar char="•"/>
            </a:pPr>
            <a:r>
              <a:rPr lang="en-US" sz="9600" dirty="0" smtClean="0"/>
              <a:t>Temple University - 3.39</a:t>
            </a:r>
            <a:endParaRPr lang="en-US" sz="9600" dirty="0"/>
          </a:p>
          <a:p>
            <a:pPr marL="457200" indent="0">
              <a:lnSpc>
                <a:spcPct val="120000"/>
              </a:lnSpc>
              <a:spcBef>
                <a:spcPts val="0"/>
              </a:spcBef>
              <a:buFont typeface="Arial"/>
              <a:buChar char="•"/>
            </a:pPr>
            <a:r>
              <a:rPr lang="en-US" sz="9600" dirty="0" err="1" smtClean="0"/>
              <a:t>Cheyney</a:t>
            </a:r>
            <a:r>
              <a:rPr lang="en-US" sz="9600" dirty="0" smtClean="0"/>
              <a:t> University - 2.40 </a:t>
            </a:r>
          </a:p>
          <a:p>
            <a:pPr marL="457200" indent="0">
              <a:lnSpc>
                <a:spcPct val="120000"/>
              </a:lnSpc>
              <a:spcBef>
                <a:spcPts val="0"/>
              </a:spcBef>
              <a:buFont typeface="Arial"/>
              <a:buChar char="•"/>
            </a:pPr>
            <a:r>
              <a:rPr lang="en-US" sz="9600" dirty="0" smtClean="0"/>
              <a:t>Holy Family University - 3.09</a:t>
            </a:r>
          </a:p>
          <a:p>
            <a:pPr marL="457200" indent="0">
              <a:lnSpc>
                <a:spcPct val="120000"/>
              </a:lnSpc>
              <a:spcBef>
                <a:spcPts val="0"/>
              </a:spcBef>
              <a:buFont typeface="Arial"/>
              <a:buChar char="•"/>
            </a:pPr>
            <a:r>
              <a:rPr lang="en-US" sz="9600" dirty="0" smtClean="0"/>
              <a:t>Drexel University - 3.50</a:t>
            </a:r>
          </a:p>
          <a:p>
            <a:pPr marL="457200" indent="0">
              <a:lnSpc>
                <a:spcPct val="120000"/>
              </a:lnSpc>
              <a:spcBef>
                <a:spcPts val="0"/>
              </a:spcBef>
              <a:buFont typeface="Arial"/>
              <a:buChar char="•"/>
            </a:pPr>
            <a:r>
              <a:rPr lang="en-US" sz="9600" dirty="0" smtClean="0"/>
              <a:t>Villanova University - 3.82 </a:t>
            </a:r>
          </a:p>
          <a:p>
            <a:pPr marL="457200" indent="0">
              <a:lnSpc>
                <a:spcPct val="120000"/>
              </a:lnSpc>
              <a:spcBef>
                <a:spcPts val="0"/>
              </a:spcBef>
              <a:buFont typeface="Arial"/>
              <a:buChar char="•"/>
            </a:pPr>
            <a:r>
              <a:rPr lang="en-US" sz="9600" dirty="0" smtClean="0"/>
              <a:t>West Chester University - 3.21 </a:t>
            </a:r>
          </a:p>
          <a:p>
            <a:pPr marL="457200" indent="0">
              <a:lnSpc>
                <a:spcPct val="120000"/>
              </a:lnSpc>
              <a:spcBef>
                <a:spcPts val="0"/>
              </a:spcBef>
              <a:buFont typeface="Arial"/>
              <a:buChar char="•"/>
            </a:pPr>
            <a:r>
              <a:rPr lang="en-US" sz="9600" dirty="0" smtClean="0"/>
              <a:t>Millersville University of PA - 2.0</a:t>
            </a:r>
          </a:p>
          <a:p>
            <a:pPr marL="457200" indent="0">
              <a:lnSpc>
                <a:spcPct val="120000"/>
              </a:lnSpc>
              <a:spcBef>
                <a:spcPts val="0"/>
              </a:spcBef>
              <a:buFont typeface="Arial"/>
              <a:buChar char="•"/>
            </a:pPr>
            <a:r>
              <a:rPr lang="en-US" sz="9600" dirty="0" smtClean="0"/>
              <a:t>King’s College - 3.20 </a:t>
            </a:r>
          </a:p>
          <a:p>
            <a:pPr marL="457200" indent="0">
              <a:lnSpc>
                <a:spcPct val="120000"/>
              </a:lnSpc>
              <a:spcBef>
                <a:spcPts val="0"/>
              </a:spcBef>
              <a:buFont typeface="Arial"/>
              <a:buChar char="•"/>
            </a:pPr>
            <a:r>
              <a:rPr lang="en-US" sz="9600" dirty="0" smtClean="0"/>
              <a:t>Pennsylvania Academy of Fine Arts  -3.0</a:t>
            </a:r>
          </a:p>
          <a:p>
            <a:pPr marL="457200" indent="0">
              <a:lnSpc>
                <a:spcPct val="120000"/>
              </a:lnSpc>
              <a:spcBef>
                <a:spcPts val="0"/>
              </a:spcBef>
              <a:buFont typeface="Arial"/>
              <a:buChar char="•"/>
            </a:pPr>
            <a:r>
              <a:rPr lang="en-US" sz="9600" dirty="0" smtClean="0"/>
              <a:t>Penn </a:t>
            </a:r>
            <a:r>
              <a:rPr lang="en-US" sz="9600" dirty="0"/>
              <a:t>State </a:t>
            </a:r>
            <a:r>
              <a:rPr lang="en-US" sz="9600" dirty="0" smtClean="0"/>
              <a:t>university - 3.53</a:t>
            </a:r>
            <a:endParaRPr lang="en-US" sz="9600" dirty="0"/>
          </a:p>
          <a:p>
            <a:pPr marL="973836" lvl="4" indent="0">
              <a:lnSpc>
                <a:spcPct val="120000"/>
              </a:lnSpc>
              <a:spcBef>
                <a:spcPts val="0"/>
              </a:spcBef>
              <a:buFont typeface="Arial"/>
              <a:buChar char="•"/>
            </a:pPr>
            <a:r>
              <a:rPr lang="en-US" sz="9600" dirty="0" smtClean="0"/>
              <a:t>Abington - 3.02</a:t>
            </a:r>
            <a:endParaRPr lang="en-US" sz="9600" dirty="0"/>
          </a:p>
          <a:p>
            <a:pPr marL="457200" indent="0">
              <a:lnSpc>
                <a:spcPct val="120000"/>
              </a:lnSpc>
              <a:spcBef>
                <a:spcPts val="0"/>
              </a:spcBef>
              <a:buFont typeface="Arial"/>
              <a:buChar char="•"/>
            </a:pPr>
            <a:r>
              <a:rPr lang="en-US" sz="9600" dirty="0" smtClean="0"/>
              <a:t>University of Miami - 3.8 </a:t>
            </a:r>
          </a:p>
          <a:p>
            <a:pPr marL="457200" indent="0">
              <a:lnSpc>
                <a:spcPct val="120000"/>
              </a:lnSpc>
              <a:spcBef>
                <a:spcPts val="0"/>
              </a:spcBef>
              <a:buFont typeface="Arial"/>
              <a:buChar char="•"/>
            </a:pPr>
            <a:endParaRPr lang="en-US" dirty="0" smtClean="0"/>
          </a:p>
          <a:p>
            <a:pPr marL="457200" indent="0">
              <a:lnSpc>
                <a:spcPct val="120000"/>
              </a:lnSpc>
              <a:buFont typeface="Arial"/>
              <a:buChar char="•"/>
            </a:pPr>
            <a:endParaRPr lang="en-US" dirty="0"/>
          </a:p>
        </p:txBody>
      </p:sp>
      <p:pic>
        <p:nvPicPr>
          <p:cNvPr id="11" name="Content Placeholder 10"/>
          <p:cNvPicPr>
            <a:picLocks noGrp="1" noChangeAspect="1"/>
          </p:cNvPicPr>
          <p:nvPr>
            <p:ph sz="half" idx="2"/>
          </p:nvPr>
        </p:nvPicPr>
        <p:blipFill>
          <a:blip r:embed="rId2"/>
          <a:srcRect l="8515" r="8515"/>
          <a:stretch>
            <a:fillRect/>
          </a:stretch>
        </p:blipFill>
        <p:spPr>
          <a:xfrm>
            <a:off x="5636925" y="1828800"/>
            <a:ext cx="3292149" cy="3967169"/>
          </a:xfrm>
        </p:spPr>
      </p:pic>
    </p:spTree>
    <p:extLst>
      <p:ext uri="{BB962C8B-B14F-4D97-AF65-F5344CB8AC3E}">
        <p14:creationId xmlns:p14="http://schemas.microsoft.com/office/powerpoint/2010/main" val="2748808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Transcript</a:t>
            </a:r>
            <a:endParaRPr lang="en-US" dirty="0"/>
          </a:p>
        </p:txBody>
      </p:sp>
      <p:sp>
        <p:nvSpPr>
          <p:cNvPr id="3" name="Subtitle 2"/>
          <p:cNvSpPr>
            <a:spLocks noGrp="1"/>
          </p:cNvSpPr>
          <p:nvPr>
            <p:ph type="subTitle" idx="1"/>
          </p:nvPr>
        </p:nvSpPr>
        <p:spPr/>
        <p:txBody>
          <a:bodyPr>
            <a:normAutofit fontScale="92500" lnSpcReduction="10000"/>
          </a:bodyPr>
          <a:lstStyle/>
          <a:p>
            <a:pPr lvl="0">
              <a:spcBef>
                <a:spcPct val="20000"/>
              </a:spcBef>
            </a:pPr>
            <a:r>
              <a:rPr lang="en-US" sz="1500" b="1" dirty="0">
                <a:effectLst/>
                <a:latin typeface="Calibri"/>
              </a:rPr>
              <a:t>Broken down per year</a:t>
            </a:r>
          </a:p>
          <a:p>
            <a:pPr lvl="0">
              <a:spcBef>
                <a:spcPct val="20000"/>
              </a:spcBef>
            </a:pPr>
            <a:r>
              <a:rPr lang="en-US" sz="1500" b="1" dirty="0">
                <a:effectLst/>
                <a:latin typeface="Calibri"/>
              </a:rPr>
              <a:t>Includes final averages</a:t>
            </a:r>
          </a:p>
          <a:p>
            <a:pPr lvl="0">
              <a:spcBef>
                <a:spcPct val="20000"/>
              </a:spcBef>
            </a:pPr>
            <a:r>
              <a:rPr lang="en-US" sz="1500" b="1" dirty="0">
                <a:effectLst/>
                <a:latin typeface="Calibri"/>
              </a:rPr>
              <a:t>Credit awarded if passed</a:t>
            </a:r>
          </a:p>
          <a:p>
            <a:pPr lvl="0">
              <a:spcBef>
                <a:spcPct val="20000"/>
              </a:spcBef>
            </a:pPr>
            <a:r>
              <a:rPr lang="en-US" sz="1500" b="1" dirty="0">
                <a:effectLst/>
                <a:latin typeface="Calibri"/>
              </a:rPr>
              <a:t>Total Credit per year and totaled</a:t>
            </a:r>
          </a:p>
          <a:p>
            <a:pPr lvl="0">
              <a:spcBef>
                <a:spcPct val="20000"/>
              </a:spcBef>
            </a:pPr>
            <a:r>
              <a:rPr lang="en-US" sz="1500" b="1" dirty="0">
                <a:effectLst/>
                <a:latin typeface="Calibri"/>
              </a:rPr>
              <a:t>GPA and Rank </a:t>
            </a:r>
          </a:p>
          <a:p>
            <a:pPr lvl="0">
              <a:spcBef>
                <a:spcPct val="20000"/>
              </a:spcBef>
            </a:pPr>
            <a:r>
              <a:rPr lang="en-US" sz="1500" b="1" dirty="0">
                <a:effectLst/>
                <a:latin typeface="Calibri"/>
              </a:rPr>
              <a:t>Attendance </a:t>
            </a:r>
          </a:p>
          <a:p>
            <a:pPr lvl="0">
              <a:spcBef>
                <a:spcPct val="20000"/>
              </a:spcBef>
            </a:pPr>
            <a:r>
              <a:rPr lang="en-US" sz="1500" b="1" dirty="0">
                <a:effectLst/>
                <a:latin typeface="Calibri"/>
              </a:rPr>
              <a:t>Test Scores – Added, Not taken off </a:t>
            </a:r>
          </a:p>
          <a:p>
            <a:pPr lvl="0">
              <a:spcBef>
                <a:spcPct val="20000"/>
              </a:spcBef>
            </a:pPr>
            <a:endParaRPr lang="en-US" sz="1500" dirty="0">
              <a:solidFill>
                <a:prstClr val="black">
                  <a:tint val="75000"/>
                </a:prstClr>
              </a:solidFill>
              <a:effectLst/>
              <a:latin typeface="Calibri"/>
            </a:endParaRPr>
          </a:p>
          <a:p>
            <a:pPr lvl="0">
              <a:spcBef>
                <a:spcPct val="20000"/>
              </a:spcBef>
            </a:pPr>
            <a:endParaRPr lang="en-US" sz="1500" dirty="0">
              <a:solidFill>
                <a:prstClr val="black">
                  <a:tint val="75000"/>
                </a:prstClr>
              </a:solidFill>
              <a:effectLst/>
              <a:latin typeface="Calibri"/>
            </a:endParaRPr>
          </a:p>
          <a:p>
            <a:pPr lvl="0">
              <a:spcBef>
                <a:spcPct val="20000"/>
              </a:spcBef>
            </a:pPr>
            <a:endParaRPr lang="en-US" sz="1500" dirty="0">
              <a:solidFill>
                <a:prstClr val="black">
                  <a:tint val="75000"/>
                </a:prstClr>
              </a:solidFill>
              <a:effectLst/>
              <a:latin typeface="Calibri"/>
            </a:endParaRPr>
          </a:p>
          <a:p>
            <a:endParaRPr lang="en-US" dirty="0"/>
          </a:p>
        </p:txBody>
      </p:sp>
    </p:spTree>
    <p:extLst>
      <p:ext uri="{BB962C8B-B14F-4D97-AF65-F5344CB8AC3E}">
        <p14:creationId xmlns:p14="http://schemas.microsoft.com/office/powerpoint/2010/main" val="14413397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537</TotalTime>
  <Words>644</Words>
  <Application>Microsoft Office PowerPoint</Application>
  <PresentationFormat>On-screen Show (4:3)</PresentationFormat>
  <Paragraphs>103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Precedent</vt:lpstr>
      <vt:lpstr>GPA &amp; Graduation Requirements </vt:lpstr>
      <vt:lpstr>What is it? </vt:lpstr>
      <vt:lpstr>Letter/Percent/4.0 Scale </vt:lpstr>
      <vt:lpstr>How do you calculate GPA? </vt:lpstr>
      <vt:lpstr>Example </vt:lpstr>
      <vt:lpstr>GPA &amp; FINAL GRADES  </vt:lpstr>
      <vt:lpstr>Why your quarter grades are important</vt:lpstr>
      <vt:lpstr>Local College Requirements </vt:lpstr>
      <vt:lpstr>Transcript</vt:lpstr>
      <vt:lpstr> Graduation Requirements </vt:lpstr>
      <vt:lpstr>Possible College REquirements</vt:lpstr>
      <vt:lpstr>REMEMBER</vt:lpstr>
      <vt:lpstr>PowerPoint Presentation</vt:lpstr>
    </vt:vector>
  </TitlesOfParts>
  <Company>Aspira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GPA</dc:title>
  <dc:creator>Paul Bryant</dc:creator>
  <cp:lastModifiedBy>Amanda K</cp:lastModifiedBy>
  <cp:revision>31</cp:revision>
  <cp:lastPrinted>2014-10-02T13:08:08Z</cp:lastPrinted>
  <dcterms:created xsi:type="dcterms:W3CDTF">2013-11-18T18:56:57Z</dcterms:created>
  <dcterms:modified xsi:type="dcterms:W3CDTF">2017-07-20T14:00:22Z</dcterms:modified>
</cp:coreProperties>
</file>